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2"/>
  </p:notesMasterIdLst>
  <p:sldIdLst>
    <p:sldId id="256" r:id="rId2"/>
    <p:sldId id="278" r:id="rId3"/>
    <p:sldId id="269" r:id="rId4"/>
    <p:sldId id="268" r:id="rId5"/>
    <p:sldId id="267" r:id="rId6"/>
    <p:sldId id="265" r:id="rId7"/>
    <p:sldId id="270" r:id="rId8"/>
    <p:sldId id="271" r:id="rId9"/>
    <p:sldId id="276" r:id="rId10"/>
    <p:sldId id="291" r:id="rId11"/>
    <p:sldId id="266" r:id="rId12"/>
    <p:sldId id="292" r:id="rId13"/>
    <p:sldId id="293" r:id="rId14"/>
    <p:sldId id="294" r:id="rId15"/>
    <p:sldId id="295" r:id="rId16"/>
    <p:sldId id="296" r:id="rId17"/>
    <p:sldId id="279" r:id="rId18"/>
    <p:sldId id="280" r:id="rId19"/>
    <p:sldId id="297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98" r:id="rId30"/>
    <p:sldId id="299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E3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14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C3683-6C99-4DD4-B695-45CE995C7789}" type="datetimeFigureOut">
              <a:rPr lang="en-ZA"/>
              <a:pPr>
                <a:defRPr/>
              </a:pPr>
              <a:t>2016/10/24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33DA71C-1D1E-468E-9E3E-8FBDB1BF0A18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504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1EA89-A749-495D-BB59-03141DB9596D}" type="slidenum">
              <a:rPr lang="en-ZA" altLang="en-US"/>
              <a:pPr/>
              <a:t>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73577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07500-BF7D-4FE5-A919-5077BD01754B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65DD2-7FB3-45D6-9019-702F36512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5AB53-D1DA-4EC4-96C3-7D6348423AD8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CF933-B99D-4F82-94A2-3FC568015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FF712-2FD2-41B5-8E26-519421483BDC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12370-0DE2-4E2C-B5F8-6D68F31199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7BE48-3FA3-46E9-A0C2-4F26F1FB2783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E6050-F679-4D26-A58E-34F37C6B1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0FD05-2D74-47F3-9429-617BA3C33307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26365-F47D-478E-9A01-65C63D285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81823-1EE9-4FB4-8F95-91FFE0659706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38EB2-8245-436D-AB6C-0C20AE8AB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133C-5E16-4DA1-9E4D-AE023B475AF3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61785-A1E8-4D28-8A4C-1C4E12D55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A3ED7-CDDB-4336-A907-3AEFD8176AE4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9884C-C6C7-423F-B9DD-83C93F8E5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D123C-B68A-458B-8DDA-5A8D3BF47AA6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584A3-044C-4479-9CC9-EAE3984DF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2CC77-99A6-465D-BE87-5D75F2A6E335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0011D-1AA5-4D2E-9357-93B55048D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CE1E-1037-4074-A099-26AB2E2CF529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EE3D7-50F9-46E9-9185-E306F4F95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CE7A61-E4EE-4BDB-BE29-CBB0EE881019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65701230-92E4-4699-B128-355688F70D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4294967295"/>
          </p:nvPr>
        </p:nvSpPr>
        <p:spPr>
          <a:xfrm>
            <a:off x="1154113" y="1066800"/>
            <a:ext cx="7227887" cy="46704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en-US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b="1" dirty="0" smtClean="0">
                <a:solidFill>
                  <a:srgbClr val="898989"/>
                </a:solidFill>
              </a:rPr>
              <a:t>SWFDP and SARFFG Workshop</a:t>
            </a:r>
          </a:p>
          <a:p>
            <a:pPr marL="0" indent="0" algn="ctr" eaLnBrk="1" hangingPunct="1">
              <a:buFontTx/>
              <a:buNone/>
            </a:pPr>
            <a:endParaRPr lang="en-US" altLang="en-US" b="1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b="1" dirty="0" smtClean="0">
                <a:solidFill>
                  <a:srgbClr val="898989"/>
                </a:solidFill>
              </a:rPr>
              <a:t>24 October 2016</a:t>
            </a:r>
          </a:p>
          <a:p>
            <a:pPr marL="0" indent="0" algn="ctr" eaLnBrk="1" hangingPunct="1">
              <a:buFontTx/>
              <a:buNone/>
            </a:pPr>
            <a:endParaRPr lang="en-US" altLang="en-US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n-US" altLang="en-US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n-US" altLang="en-US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n-US" altLang="en-US" dirty="0" smtClean="0">
              <a:solidFill>
                <a:srgbClr val="898989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000" b="1" dirty="0" smtClean="0">
                <a:solidFill>
                  <a:srgbClr val="898989"/>
                </a:solidFill>
              </a:rPr>
              <a:t>Vanetia </a:t>
            </a:r>
            <a:r>
              <a:rPr lang="en-US" altLang="en-US" sz="2000" b="1" dirty="0" err="1" smtClean="0">
                <a:solidFill>
                  <a:srgbClr val="898989"/>
                </a:solidFill>
              </a:rPr>
              <a:t>Phakula</a:t>
            </a:r>
            <a:endParaRPr lang="en-US" altLang="en-US" sz="2000" b="1" dirty="0" smtClean="0">
              <a:solidFill>
                <a:srgbClr val="898989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0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n-US" altLang="en-US" dirty="0" smtClean="0">
              <a:solidFill>
                <a:srgbClr val="8989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4225" y="6356350"/>
            <a:ext cx="7451725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Templ ref: PPT-ISO-colour.001   Doc Ref no</a:t>
            </a:r>
            <a:r>
              <a:rPr lang="pt-BR" sz="10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: 24/10/2016</a:t>
            </a:r>
            <a:endParaRPr lang="en-US" sz="1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3010486" y="273050"/>
            <a:ext cx="5447714" cy="793750"/>
          </a:xfrm>
        </p:spPr>
        <p:txBody>
          <a:bodyPr anchor="b"/>
          <a:lstStyle/>
          <a:p>
            <a:r>
              <a:rPr lang="en-ZA" altLang="en-US" sz="3600" b="1" dirty="0" smtClean="0">
                <a:solidFill>
                  <a:srgbClr val="C00000"/>
                </a:solidFill>
              </a:rPr>
              <a:t>FFG  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r="48731" b="221"/>
          <a:stretch>
            <a:fillRect/>
          </a:stretch>
        </p:blipFill>
        <p:spPr>
          <a:xfrm>
            <a:off x="199138" y="464235"/>
            <a:ext cx="2289867" cy="5936565"/>
          </a:xfrm>
        </p:spPr>
      </p:pic>
      <p:sp>
        <p:nvSpPr>
          <p:cNvPr id="21508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276600" y="1524000"/>
            <a:ext cx="5867400" cy="4724400"/>
          </a:xfrm>
        </p:spPr>
        <p:txBody>
          <a:bodyPr/>
          <a:lstStyle/>
          <a:p>
            <a:pPr marL="0" indent="0"/>
            <a:r>
              <a:rPr lang="en-ZA" altLang="en-US" sz="1800" dirty="0" smtClean="0"/>
              <a:t>FFG value indicates:</a:t>
            </a:r>
          </a:p>
          <a:p>
            <a:pPr marL="0" indent="0"/>
            <a:endParaRPr lang="en-ZA" altLang="en-US" sz="1800" dirty="0" smtClean="0"/>
          </a:p>
          <a:p>
            <a:pPr marL="0" indent="0">
              <a:buFontTx/>
              <a:buNone/>
            </a:pPr>
            <a:r>
              <a:rPr lang="en-ZA" altLang="en-US" sz="2000" b="1" dirty="0" smtClean="0">
                <a:solidFill>
                  <a:srgbClr val="FF0000"/>
                </a:solidFill>
              </a:rPr>
              <a:t>The total volume of rainfall over the given duration which is just enough to cause </a:t>
            </a:r>
            <a:r>
              <a:rPr lang="en-ZA" altLang="en-US" sz="2000" b="1" dirty="0" err="1" smtClean="0">
                <a:solidFill>
                  <a:srgbClr val="FF0000"/>
                </a:solidFill>
              </a:rPr>
              <a:t>bankfull</a:t>
            </a:r>
            <a:r>
              <a:rPr lang="en-ZA" altLang="en-US" sz="2000" b="1" dirty="0" smtClean="0">
                <a:solidFill>
                  <a:srgbClr val="FF0000"/>
                </a:solidFill>
              </a:rPr>
              <a:t> flow at the outlet of the draining stream. </a:t>
            </a:r>
          </a:p>
          <a:p>
            <a:pPr marL="0" indent="0">
              <a:buFontTx/>
              <a:buNone/>
            </a:pPr>
            <a:endParaRPr lang="en-ZA" altLang="en-US" sz="1800" dirty="0" smtClean="0"/>
          </a:p>
          <a:p>
            <a:pPr marL="0" indent="0">
              <a:buFontTx/>
              <a:buNone/>
            </a:pPr>
            <a:r>
              <a:rPr lang="en-ZA" altLang="en-US" sz="1800" dirty="0" smtClean="0"/>
              <a:t>Consequently, rainfall volumes of the same duration that are greater than the FFG value indicate a likelihood of overbank flows at the draining stream outlet (covered in the base line threats)</a:t>
            </a:r>
          </a:p>
          <a:p>
            <a:pPr marL="0" indent="0"/>
            <a:endParaRPr lang="en-ZA" altLang="en-US" sz="1800" dirty="0" smtClean="0"/>
          </a:p>
        </p:txBody>
      </p:sp>
      <p:sp>
        <p:nvSpPr>
          <p:cNvPr id="21509" name="Rectangle 6"/>
          <p:cNvSpPr txBox="1">
            <a:spLocks noChangeArrowheads="1"/>
          </p:cNvSpPr>
          <p:nvPr/>
        </p:nvSpPr>
        <p:spPr bwMode="auto">
          <a:xfrm>
            <a:off x="8388350" y="5876925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EAD2BFC-D76A-4707-BE5B-B5FFDD948EBD}" type="slidenum">
              <a:rPr lang="en-US" altLang="en-US" b="1">
                <a:ea typeface="ＭＳ Ｐゴシック" pitchFamily="34" charset="-128"/>
              </a:rPr>
              <a:pPr algn="r"/>
              <a:t>10</a:t>
            </a:fld>
            <a:endParaRPr lang="en-US" altLang="en-US" b="1"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5863" y="6400800"/>
            <a:ext cx="4651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 ref: PPT-ISO-colour.001   Doc Ref </a:t>
            </a:r>
            <a:r>
              <a:rPr lang="pt-BR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no: 24/10/2016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Baseline Threats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02674" y="6245225"/>
            <a:ext cx="4217126" cy="476250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Templ ref: PPT-ISO-colour.001   Doc Ref </a:t>
            </a:r>
            <a:r>
              <a:rPr lang="pt-BR" sz="10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no:24/10/2016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9220" name="Content Placeholder 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9738" y="1155700"/>
            <a:ext cx="5430837" cy="5005388"/>
          </a:xfrm>
        </p:spPr>
      </p:pic>
      <p:sp>
        <p:nvSpPr>
          <p:cNvPr id="2" name="Rounded Rectangle 1"/>
          <p:cNvSpPr/>
          <p:nvPr/>
        </p:nvSpPr>
        <p:spPr>
          <a:xfrm>
            <a:off x="3535680" y="1332411"/>
            <a:ext cx="1245326" cy="250806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9600" cy="641350"/>
          </a:xfrm>
        </p:spPr>
        <p:txBody>
          <a:bodyPr anchor="b"/>
          <a:lstStyle/>
          <a:p>
            <a:r>
              <a:rPr lang="en-ZA" altLang="en-US" sz="4000" b="1" dirty="0" smtClean="0">
                <a:solidFill>
                  <a:srgbClr val="C00000"/>
                </a:solidFill>
              </a:rPr>
              <a:t>IFFT</a:t>
            </a:r>
          </a:p>
        </p:txBody>
      </p:sp>
      <p:sp>
        <p:nvSpPr>
          <p:cNvPr id="24579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81000" y="1412875"/>
            <a:ext cx="8305800" cy="4200134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ZA" altLang="en-US" sz="2400" b="1" dirty="0" smtClean="0"/>
              <a:t>IFFT - Imminent Flash Flood Threat</a:t>
            </a:r>
          </a:p>
          <a:p>
            <a:pPr marL="0" indent="0"/>
            <a:endParaRPr lang="en-ZA" altLang="en-US" sz="2400" dirty="0" smtClean="0"/>
          </a:p>
          <a:p>
            <a:pPr marL="0" indent="0"/>
            <a:r>
              <a:rPr lang="en-ZA" altLang="en-US" sz="2400" dirty="0" smtClean="0"/>
              <a:t>The values indicate the difference of the observed mean areal rainfall of the given duration and the corresponding past FFG of the same duration for a given SAFFG sub-basin. </a:t>
            </a:r>
          </a:p>
          <a:p>
            <a:pPr marL="0" indent="0">
              <a:buFontTx/>
              <a:buNone/>
            </a:pPr>
            <a:endParaRPr lang="en-ZA" altLang="en-US" sz="2400" dirty="0" smtClean="0"/>
          </a:p>
          <a:p>
            <a:pPr marL="0" indent="0"/>
            <a:r>
              <a:rPr lang="en-ZA" altLang="en-US" sz="2400" dirty="0" smtClean="0"/>
              <a:t>The last 1-hour, 3-hour and 6-hour durations of FFG are considered with current corresponding Merged MAP in the computation of IFFT.</a:t>
            </a:r>
          </a:p>
          <a:p>
            <a:pPr marL="0" indent="0">
              <a:buFontTx/>
              <a:buNone/>
            </a:pPr>
            <a:endParaRPr lang="en-ZA" altLang="en-US" sz="2400" dirty="0" smtClean="0"/>
          </a:p>
          <a:p>
            <a:pPr marL="0" indent="0">
              <a:buFontTx/>
              <a:buNone/>
            </a:pPr>
            <a:endParaRPr lang="en-ZA" altLang="en-US" sz="2400" dirty="0" smtClean="0"/>
          </a:p>
          <a:p>
            <a:pPr marL="0" indent="0"/>
            <a:endParaRPr lang="en-ZA" altLang="en-US" sz="2400" dirty="0" smtClean="0"/>
          </a:p>
        </p:txBody>
      </p:sp>
      <p:sp>
        <p:nvSpPr>
          <p:cNvPr id="24580" name="Rectangle 6"/>
          <p:cNvSpPr txBox="1">
            <a:spLocks noChangeArrowheads="1"/>
          </p:cNvSpPr>
          <p:nvPr/>
        </p:nvSpPr>
        <p:spPr bwMode="auto">
          <a:xfrm>
            <a:off x="8388350" y="5876925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A0A8D61-8B53-459F-8B4F-CA29446F57B7}" type="slidenum">
              <a:rPr lang="en-US" altLang="en-US" b="1">
                <a:ea typeface="ＭＳ Ｐゴシック" pitchFamily="34" charset="-128"/>
              </a:rPr>
              <a:pPr algn="r"/>
              <a:t>12</a:t>
            </a:fld>
            <a:endParaRPr lang="en-US" altLang="en-US" b="1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0663" y="6510338"/>
            <a:ext cx="460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 ref: PPT-ISO-colour.001   Doc Ref </a:t>
            </a:r>
            <a:r>
              <a:rPr lang="pt-BR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no:24/10/2016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457200" y="2730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ZA" b="1" kern="0" dirty="0" err="1" smtClean="0">
                <a:solidFill>
                  <a:srgbClr val="C00000"/>
                </a:solidFill>
              </a:rPr>
              <a:t>IFFTdt</a:t>
            </a:r>
            <a:r>
              <a:rPr lang="en-ZA" b="1" kern="0" dirty="0" smtClean="0">
                <a:solidFill>
                  <a:srgbClr val="C00000"/>
                </a:solidFill>
              </a:rPr>
              <a:t>= </a:t>
            </a:r>
            <a:r>
              <a:rPr lang="en-ZA" b="1" kern="0" dirty="0" err="1" smtClean="0">
                <a:solidFill>
                  <a:srgbClr val="C00000"/>
                </a:solidFill>
              </a:rPr>
              <a:t>MAPdt</a:t>
            </a:r>
            <a:r>
              <a:rPr lang="en-ZA" b="1" kern="0" dirty="0" smtClean="0">
                <a:solidFill>
                  <a:srgbClr val="C00000"/>
                </a:solidFill>
              </a:rPr>
              <a:t> - </a:t>
            </a:r>
            <a:r>
              <a:rPr lang="en-ZA" b="1" kern="0" dirty="0" err="1" smtClean="0">
                <a:solidFill>
                  <a:srgbClr val="C00000"/>
                </a:solidFill>
              </a:rPr>
              <a:t>PFFGdt</a:t>
            </a:r>
            <a:endParaRPr lang="en-ZA" b="1" kern="0" dirty="0" smtClean="0">
              <a:solidFill>
                <a:srgbClr val="C00000"/>
              </a:solidFill>
            </a:endParaRPr>
          </a:p>
        </p:txBody>
      </p:sp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739140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73213" y="6356350"/>
            <a:ext cx="460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 ref: PPT-ISO-colour.001   Doc Ref </a:t>
            </a:r>
            <a:r>
              <a:rPr lang="pt-BR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no:24/10/2016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539750" y="1773238"/>
            <a:ext cx="8077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ZA" altLang="en-US" sz="3600" b="1" baseline="30000">
                <a:ea typeface="ＭＳ Ｐゴシック" pitchFamily="34" charset="-128"/>
              </a:rPr>
              <a:t>Note that this set of products concerns the past and may not be appropriate to use for real-time warning. In addition, significant uncertainty may be associated with the estimated mean areal precipitation. IFFT is offered as a baseline product that must be carefully evaluated by the forecaster in real-time.</a:t>
            </a:r>
          </a:p>
        </p:txBody>
      </p:sp>
      <p:sp>
        <p:nvSpPr>
          <p:cNvPr id="27651" name="Rectangle 6"/>
          <p:cNvSpPr txBox="1">
            <a:spLocks noChangeArrowheads="1"/>
          </p:cNvSpPr>
          <p:nvPr/>
        </p:nvSpPr>
        <p:spPr bwMode="auto">
          <a:xfrm>
            <a:off x="8388350" y="5876925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F60DAD-3B53-4D43-BB9F-074E0762B40E}" type="slidenum">
              <a:rPr lang="en-US" altLang="en-US" b="1">
                <a:ea typeface="ＭＳ Ｐゴシック" pitchFamily="34" charset="-128"/>
              </a:rPr>
              <a:pPr algn="r"/>
              <a:t>14</a:t>
            </a:fld>
            <a:endParaRPr lang="en-US" altLang="en-US" b="1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8363" y="6386513"/>
            <a:ext cx="460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 ref: PPT-ISO-colour.001   Doc Ref </a:t>
            </a:r>
            <a:r>
              <a:rPr lang="pt-BR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no:24/10/2016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7848600" cy="869950"/>
          </a:xfrm>
        </p:spPr>
        <p:txBody>
          <a:bodyPr anchor="b"/>
          <a:lstStyle/>
          <a:p>
            <a:r>
              <a:rPr lang="en-ZA" altLang="en-US" sz="4000" b="1" dirty="0" smtClean="0">
                <a:solidFill>
                  <a:srgbClr val="C00000"/>
                </a:solidFill>
              </a:rPr>
              <a:t>PFFT</a:t>
            </a:r>
          </a:p>
        </p:txBody>
      </p:sp>
      <p:sp>
        <p:nvSpPr>
          <p:cNvPr id="28675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219200"/>
            <a:ext cx="8153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ZA" altLang="en-US" smtClean="0"/>
              <a:t> </a:t>
            </a:r>
          </a:p>
          <a:p>
            <a:pPr marL="0" indent="0" algn="ctr">
              <a:buFontTx/>
              <a:buNone/>
            </a:pPr>
            <a:r>
              <a:rPr lang="en-ZA" altLang="en-US" sz="2800" b="1" smtClean="0"/>
              <a:t>PFFT - Persistence Flash Flood Threat</a:t>
            </a:r>
          </a:p>
          <a:p>
            <a:pPr marL="0" indent="0" algn="ctr">
              <a:buFontTx/>
              <a:buNone/>
            </a:pPr>
            <a:endParaRPr lang="en-ZA" altLang="en-US" sz="2800" b="1" smtClean="0"/>
          </a:p>
          <a:p>
            <a:pPr marL="0" indent="0">
              <a:buFontTx/>
              <a:buNone/>
            </a:pPr>
            <a:r>
              <a:rPr lang="en-ZA" altLang="en-US" sz="2000" smtClean="0"/>
              <a:t>Values indicate the difference of recent persisted merged estimates of mean areal rainfall of the given duration and the corresponding current FFG of the same duration for a given SAFFG sub-basin</a:t>
            </a:r>
          </a:p>
          <a:p>
            <a:pPr marL="0" indent="0">
              <a:buFontTx/>
              <a:buNone/>
            </a:pPr>
            <a:endParaRPr lang="en-ZA" altLang="en-US" sz="2000" smtClean="0"/>
          </a:p>
          <a:p>
            <a:pPr marL="0" indent="0">
              <a:buFontTx/>
              <a:buNone/>
            </a:pPr>
            <a:endParaRPr lang="en-ZA" altLang="en-US" sz="1400" smtClean="0"/>
          </a:p>
        </p:txBody>
      </p:sp>
      <p:sp>
        <p:nvSpPr>
          <p:cNvPr id="28676" name="Rectangle 6"/>
          <p:cNvSpPr txBox="1">
            <a:spLocks noChangeArrowheads="1"/>
          </p:cNvSpPr>
          <p:nvPr/>
        </p:nvSpPr>
        <p:spPr bwMode="auto">
          <a:xfrm>
            <a:off x="8388350" y="5876925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85EAF70-72FF-4242-8B67-918EE8724C67}" type="slidenum">
              <a:rPr lang="en-US" altLang="en-US" b="1">
                <a:ea typeface="ＭＳ Ｐゴシック" pitchFamily="34" charset="-128"/>
              </a:rPr>
              <a:pPr algn="r"/>
              <a:t>15</a:t>
            </a:fld>
            <a:endParaRPr lang="en-US" altLang="en-US" b="1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2963" y="6348413"/>
            <a:ext cx="460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 ref: PPT-ISO-colour.001   Doc Ref </a:t>
            </a:r>
            <a:r>
              <a:rPr lang="pt-BR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no:24/10/2016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1143000" y="1524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altLang="en-US" sz="4800">
                <a:solidFill>
                  <a:srgbClr val="FF0000"/>
                </a:solidFill>
              </a:rPr>
              <a:t>PFFT</a:t>
            </a:r>
            <a:r>
              <a:rPr lang="en-ZA" altLang="en-US" sz="4800" baseline="-25000">
                <a:solidFill>
                  <a:srgbClr val="FF0000"/>
                </a:solidFill>
              </a:rPr>
              <a:t>dt</a:t>
            </a:r>
            <a:r>
              <a:rPr lang="en-ZA" altLang="en-US" sz="4800">
                <a:solidFill>
                  <a:srgbClr val="FF0000"/>
                </a:solidFill>
              </a:rPr>
              <a:t> = MAP</a:t>
            </a:r>
            <a:r>
              <a:rPr lang="en-ZA" altLang="en-US" sz="4800" baseline="-25000">
                <a:solidFill>
                  <a:srgbClr val="FF0000"/>
                </a:solidFill>
              </a:rPr>
              <a:t>dt</a:t>
            </a:r>
            <a:r>
              <a:rPr lang="en-ZA" altLang="en-US" sz="4800">
                <a:solidFill>
                  <a:srgbClr val="FF0000"/>
                </a:solidFill>
              </a:rPr>
              <a:t>- FFG</a:t>
            </a:r>
            <a:r>
              <a:rPr lang="en-ZA" altLang="en-US" sz="4800" baseline="-25000">
                <a:solidFill>
                  <a:srgbClr val="FF0000"/>
                </a:solidFill>
              </a:rPr>
              <a:t>dt</a:t>
            </a:r>
            <a:endParaRPr lang="en-ZA" altLang="en-US" sz="4800">
              <a:solidFill>
                <a:srgbClr val="FF0000"/>
              </a:solidFill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76338"/>
            <a:ext cx="6916738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84463" y="6357938"/>
            <a:ext cx="460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 ref: PPT-ISO-colour.001   Doc Ref </a:t>
            </a:r>
            <a:r>
              <a:rPr lang="pt-BR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no:24/10/2016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solidFill>
                  <a:srgbClr val="903E30"/>
                </a:solidFill>
              </a:rPr>
              <a:t>Hourly Rainfall Data for Gauteng 12 January 2016</a:t>
            </a:r>
            <a:endParaRPr lang="en-ZA" sz="3200" dirty="0">
              <a:solidFill>
                <a:srgbClr val="903E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1097" y="6245225"/>
            <a:ext cx="4911213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</a:t>
            </a:r>
            <a:r>
              <a:rPr lang="pt-BR" dirty="0" smtClean="0"/>
              <a:t>no:24/10/2016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 l="831" t="21006" r="-92" b="10355"/>
          <a:stretch>
            <a:fillRect/>
          </a:stretch>
        </p:blipFill>
        <p:spPr bwMode="auto">
          <a:xfrm>
            <a:off x="457200" y="1688122"/>
            <a:ext cx="8433582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902"/>
            <a:ext cx="8229600" cy="868363"/>
          </a:xfrm>
        </p:spPr>
        <p:txBody>
          <a:bodyPr/>
          <a:lstStyle/>
          <a:p>
            <a:r>
              <a:rPr lang="en-ZA" sz="3200" dirty="0" smtClean="0">
                <a:solidFill>
                  <a:srgbClr val="903E30"/>
                </a:solidFill>
              </a:rPr>
              <a:t>06 FFG 2016/01/12 01hr</a:t>
            </a:r>
            <a:endParaRPr lang="en-ZA" sz="3200" dirty="0">
              <a:solidFill>
                <a:srgbClr val="903E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2715" y="6245225"/>
            <a:ext cx="4771103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</a:t>
            </a:r>
            <a:r>
              <a:rPr lang="pt-BR" dirty="0" smtClean="0"/>
              <a:t>no:24/10/2016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t="12426" r="12212" b="7692"/>
          <a:stretch>
            <a:fillRect/>
          </a:stretch>
        </p:blipFill>
        <p:spPr bwMode="auto">
          <a:xfrm>
            <a:off x="253218" y="1312606"/>
            <a:ext cx="8278724" cy="468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4729" y="6245225"/>
            <a:ext cx="4955458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no:24/10/2016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 t="12811" r="22796" b="10134"/>
          <a:stretch>
            <a:fillRect/>
          </a:stretch>
        </p:blipFill>
        <p:spPr bwMode="auto">
          <a:xfrm>
            <a:off x="539174" y="1600200"/>
            <a:ext cx="80656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solidFill>
                  <a:srgbClr val="903E30"/>
                </a:solidFill>
              </a:rPr>
              <a:t>06 FFG 2016/01/12 02hr</a:t>
            </a:r>
            <a:endParaRPr lang="en-ZA" sz="3200" dirty="0">
              <a:solidFill>
                <a:srgbClr val="903E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54062"/>
          </a:xfrm>
        </p:spPr>
        <p:txBody>
          <a:bodyPr/>
          <a:lstStyle/>
          <a:p>
            <a:pPr eaLnBrk="1" hangingPunct="1"/>
            <a:r>
              <a:rPr lang="en-ZA" altLang="en-US" dirty="0" smtClean="0">
                <a:solidFill>
                  <a:srgbClr val="903E30"/>
                </a:solidFill>
              </a:rPr>
              <a:t>What is a flash flood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266700" y="942975"/>
            <a:ext cx="8229600" cy="5572125"/>
          </a:xfrm>
        </p:spPr>
        <p:txBody>
          <a:bodyPr/>
          <a:lstStyle/>
          <a:p>
            <a:pPr eaLnBrk="1" hangingPunct="1"/>
            <a:r>
              <a:rPr lang="en-ZA" altLang="en-US" dirty="0" smtClean="0">
                <a:solidFill>
                  <a:srgbClr val="0033CC"/>
                </a:solidFill>
              </a:rPr>
              <a:t>WMO: flood of short duration with a relatively high peak discharge.</a:t>
            </a:r>
          </a:p>
          <a:p>
            <a:pPr eaLnBrk="1" hangingPunct="1"/>
            <a:r>
              <a:rPr lang="en-ZA" altLang="en-US" dirty="0" smtClean="0">
                <a:solidFill>
                  <a:srgbClr val="0033CC"/>
                </a:solidFill>
              </a:rPr>
              <a:t>AMS: a flood that rises and falls quite rapidly with little or no advance warning, usually as the result of intense rainfall over a relatively small area. </a:t>
            </a:r>
          </a:p>
          <a:p>
            <a:pPr eaLnBrk="1" hangingPunct="1"/>
            <a:r>
              <a:rPr lang="en-ZA" altLang="en-US" dirty="0" smtClean="0">
                <a:solidFill>
                  <a:srgbClr val="0033CC"/>
                </a:solidFill>
              </a:rPr>
              <a:t>US NWS: a rapid and extreme flow of high water into geomorphic low-lying areas-rivers, dry lakes and basins, or a rapid water level rise in a stream or creek above a predetermined flood level.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3925" y="6356350"/>
            <a:ext cx="6316663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Templ ref: PPT-ISO-colour.001   Doc Ref </a:t>
            </a:r>
            <a:r>
              <a:rPr lang="pt-BR" sz="10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no: 24/10/2016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2104" y="6479259"/>
            <a:ext cx="4795684" cy="34900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</a:t>
            </a:r>
            <a:r>
              <a:rPr lang="pt-BR" dirty="0" smtClean="0"/>
              <a:t>no:24/10/2016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t="13193" r="24730" b="11663"/>
          <a:stretch>
            <a:fillRect/>
          </a:stretch>
        </p:blipFill>
        <p:spPr bwMode="auto">
          <a:xfrm>
            <a:off x="398207" y="1132133"/>
            <a:ext cx="8229600" cy="522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494"/>
          </a:xfrm>
        </p:spPr>
        <p:txBody>
          <a:bodyPr/>
          <a:lstStyle/>
          <a:p>
            <a:r>
              <a:rPr lang="en-ZA" sz="3200" dirty="0" smtClean="0">
                <a:solidFill>
                  <a:srgbClr val="903E30"/>
                </a:solidFill>
              </a:rPr>
              <a:t>06 FFG 2016/01/12 03hr</a:t>
            </a:r>
            <a:endParaRPr lang="en-ZA" sz="3200" dirty="0">
              <a:solidFill>
                <a:srgbClr val="903E3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0594" y="6245225"/>
            <a:ext cx="4589206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</a:t>
            </a:r>
            <a:r>
              <a:rPr lang="pt-BR" dirty="0" smtClean="0"/>
              <a:t>no:24/10/2016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t="13002" r="17100" b="13576"/>
          <a:stretch>
            <a:fillRect/>
          </a:stretch>
        </p:blipFill>
        <p:spPr bwMode="auto">
          <a:xfrm>
            <a:off x="457200" y="1481138"/>
            <a:ext cx="7790648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solidFill>
                  <a:srgbClr val="903E30"/>
                </a:solidFill>
              </a:rPr>
              <a:t>06 FFG 2016/01/12 04hr</a:t>
            </a:r>
            <a:endParaRPr lang="en-ZA" sz="3200" dirty="0">
              <a:solidFill>
                <a:srgbClr val="903E3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4729" y="6245225"/>
            <a:ext cx="4918587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</a:t>
            </a:r>
            <a:r>
              <a:rPr lang="pt-BR" dirty="0" smtClean="0"/>
              <a:t>no:24/10/2016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t="12811" r="19466" b="14149"/>
          <a:stretch>
            <a:fillRect/>
          </a:stretch>
        </p:blipFill>
        <p:spPr bwMode="auto">
          <a:xfrm>
            <a:off x="457200" y="1132132"/>
            <a:ext cx="7964129" cy="470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solidFill>
                  <a:srgbClr val="903E30"/>
                </a:solidFill>
              </a:rPr>
              <a:t>06 PFFT 2016/01/12 04hr</a:t>
            </a:r>
            <a:endParaRPr lang="en-ZA" sz="3200" dirty="0">
              <a:solidFill>
                <a:srgbClr val="903E3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70704" y="6245225"/>
            <a:ext cx="4626077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</a:t>
            </a:r>
            <a:r>
              <a:rPr lang="pt-BR" dirty="0" smtClean="0"/>
              <a:t>no:24/10/2016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 t="12428" r="27630" b="11855"/>
          <a:stretch>
            <a:fillRect/>
          </a:stretch>
        </p:blipFill>
        <p:spPr bwMode="auto">
          <a:xfrm>
            <a:off x="724881" y="1600200"/>
            <a:ext cx="76942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solidFill>
                  <a:srgbClr val="903E30"/>
                </a:solidFill>
              </a:rPr>
              <a:t>06 FFG 2016/01/12 05hr</a:t>
            </a:r>
            <a:endParaRPr lang="en-ZA" sz="3200" dirty="0">
              <a:solidFill>
                <a:srgbClr val="903E3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Templ ref: PPT-ISO-colour.001   Doc Ref no: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 t="12811" r="26770" b="12811"/>
          <a:stretch>
            <a:fillRect/>
          </a:stretch>
        </p:blipFill>
        <p:spPr bwMode="auto">
          <a:xfrm>
            <a:off x="622496" y="1234327"/>
            <a:ext cx="7899008" cy="457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solidFill>
                  <a:srgbClr val="903E30"/>
                </a:solidFill>
              </a:rPr>
              <a:t>06 PFFT 2016/01/12 05hr</a:t>
            </a:r>
            <a:endParaRPr lang="en-ZA" sz="3200" dirty="0">
              <a:solidFill>
                <a:srgbClr val="903E3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4729" y="6245225"/>
            <a:ext cx="4685071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</a:t>
            </a:r>
            <a:r>
              <a:rPr lang="pt-BR" dirty="0" smtClean="0"/>
              <a:t>no:24/10/2016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t="12810" r="23333" b="12619"/>
          <a:stretch>
            <a:fillRect/>
          </a:stretch>
        </p:blipFill>
        <p:spPr bwMode="auto">
          <a:xfrm>
            <a:off x="906195" y="1139484"/>
            <a:ext cx="7514272" cy="445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solidFill>
                  <a:srgbClr val="903E30"/>
                </a:solidFill>
              </a:rPr>
              <a:t>06 FFG 2016/01/12 06hr</a:t>
            </a:r>
            <a:endParaRPr lang="en-ZA" sz="3200" dirty="0">
              <a:solidFill>
                <a:srgbClr val="903E3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3832" y="6245225"/>
            <a:ext cx="4852220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</a:t>
            </a:r>
            <a:r>
              <a:rPr lang="pt-BR" dirty="0" smtClean="0"/>
              <a:t>no:24/10/2016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t="12620" r="25052" b="13384"/>
          <a:stretch>
            <a:fillRect/>
          </a:stretch>
        </p:blipFill>
        <p:spPr bwMode="auto">
          <a:xfrm>
            <a:off x="457201" y="1362185"/>
            <a:ext cx="7438072" cy="43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solidFill>
                  <a:srgbClr val="903E30"/>
                </a:solidFill>
              </a:rPr>
              <a:t>06 PFFT 2016/01/12 06hr</a:t>
            </a:r>
            <a:endParaRPr lang="en-ZA" sz="3200" dirty="0">
              <a:solidFill>
                <a:srgbClr val="903E3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877" y="6245225"/>
            <a:ext cx="4898923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</a:t>
            </a:r>
            <a:r>
              <a:rPr lang="pt-BR" dirty="0" smtClean="0"/>
              <a:t>no:24/10/2016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t="12620" r="20433" b="13193"/>
          <a:stretch>
            <a:fillRect/>
          </a:stretch>
        </p:blipFill>
        <p:spPr bwMode="auto">
          <a:xfrm>
            <a:off x="634181" y="1581149"/>
            <a:ext cx="7466831" cy="408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solidFill>
                  <a:srgbClr val="903E30"/>
                </a:solidFill>
              </a:rPr>
              <a:t>06 FFG 2016/01/12 07hr</a:t>
            </a:r>
            <a:endParaRPr lang="en-ZA" sz="3200" dirty="0">
              <a:solidFill>
                <a:srgbClr val="903E3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4116" y="6245225"/>
            <a:ext cx="4795684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</a:t>
            </a:r>
            <a:r>
              <a:rPr lang="pt-BR" dirty="0" smtClean="0"/>
              <a:t>no:24/10/2016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t="12619" r="22152" b="14532"/>
          <a:stretch>
            <a:fillRect/>
          </a:stretch>
        </p:blipFill>
        <p:spPr bwMode="auto">
          <a:xfrm>
            <a:off x="368710" y="1536701"/>
            <a:ext cx="7656103" cy="42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solidFill>
                  <a:srgbClr val="903E30"/>
                </a:solidFill>
              </a:rPr>
              <a:t>06 PFFT 2016/01/12 07hr</a:t>
            </a:r>
            <a:endParaRPr lang="en-ZA" sz="3200" dirty="0">
              <a:solidFill>
                <a:srgbClr val="903E3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743"/>
          </a:xfrm>
        </p:spPr>
        <p:txBody>
          <a:bodyPr/>
          <a:lstStyle/>
          <a:p>
            <a:r>
              <a:rPr lang="en-ZA" sz="3200" dirty="0" smtClean="0">
                <a:solidFill>
                  <a:srgbClr val="903E30"/>
                </a:solidFill>
              </a:rPr>
              <a:t>Data used for verification</a:t>
            </a:r>
            <a:endParaRPr lang="en-ZA" sz="3200" dirty="0">
              <a:solidFill>
                <a:srgbClr val="903E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1380" y="6373659"/>
            <a:ext cx="5016910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no:24/10/2016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2"/>
          <a:srcRect l="9183" t="19668" r="62523" b="18129"/>
          <a:stretch/>
        </p:blipFill>
        <p:spPr bwMode="auto">
          <a:xfrm>
            <a:off x="457200" y="1299651"/>
            <a:ext cx="6859739" cy="4931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22671" y="2050026"/>
            <a:ext cx="6452419" cy="38345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632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8201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03E30"/>
                </a:solidFill>
              </a:rPr>
              <a:t>Need for flash flood forecasting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According to WMO findings, flash floods were among the top most important hazards around the world.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On average, these events kill more people worldwide than any other natural disasters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1175" y="6245225"/>
            <a:ext cx="5795890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 24/10/2016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2332" y="2495324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rgbClr val="903E30"/>
                </a:solidFill>
              </a:rPr>
              <a:t>Thank You </a:t>
            </a:r>
            <a:endParaRPr lang="en-ZA" dirty="0">
              <a:solidFill>
                <a:srgbClr val="903E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1680" y="6237696"/>
            <a:ext cx="4800600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no:24/10/2016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1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5800" y="6245225"/>
            <a:ext cx="6713806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 24/10/2016</a:t>
            </a:r>
            <a:endParaRPr lang="en-US" dirty="0"/>
          </a:p>
        </p:txBody>
      </p:sp>
      <p:pic>
        <p:nvPicPr>
          <p:cNvPr id="7173" name="irc_mi" descr="http://citizen.co.za/wp-content/uploads/sites/18/2014/03/rain-5-607x404.jpg?ee66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4187"/>
            <a:ext cx="39671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http://images.huffingtonpost.com/2014-09-20-floodingafterrecordrainPhoenixAZAndrewFreedmanccr243-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1437" y="2836862"/>
            <a:ext cx="4986338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http://www.nation.co.ke/image/view/-/1414260/medRes/359599/-/maxw/600/-/8xmy44z/-/matha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463" y="394188"/>
            <a:ext cx="4405312" cy="244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http://www.iol.co.za/polopoly_fs/iol-news-pretoria-flooding-0012-1.1008475%21/image/338942210.jpg_gen/derivatives/box_300/3389422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967037"/>
            <a:ext cx="3277138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23225" cy="8255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SARFFG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9649" y="6245225"/>
            <a:ext cx="4430151" cy="476250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Templ ref: PPT-ISO-colour.001   Doc Ref </a:t>
            </a:r>
            <a:r>
              <a:rPr lang="pt-BR" sz="10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no:24/10/2016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0244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10175" r="1740" b="3925"/>
          <a:stretch>
            <a:fillRect/>
          </a:stretch>
        </p:blipFill>
        <p:spPr>
          <a:xfrm>
            <a:off x="654050" y="1230313"/>
            <a:ext cx="7270750" cy="460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5184"/>
          </a:xfrm>
        </p:spPr>
        <p:txBody>
          <a:bodyPr/>
          <a:lstStyle/>
          <a:p>
            <a:pPr eaLnBrk="1" hangingPunct="1"/>
            <a:r>
              <a:rPr lang="en-ZA" altLang="en-US" dirty="0" smtClean="0">
                <a:solidFill>
                  <a:srgbClr val="C00000"/>
                </a:solidFill>
              </a:rPr>
              <a:t>SAFFG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9822"/>
            <a:ext cx="8229600" cy="4916341"/>
          </a:xfrm>
        </p:spPr>
        <p:txBody>
          <a:bodyPr/>
          <a:lstStyle/>
          <a:p>
            <a:pPr eaLnBrk="1" hangingPunct="1"/>
            <a:r>
              <a:rPr lang="en-ZA" altLang="en-US" sz="2800" dirty="0" smtClean="0">
                <a:solidFill>
                  <a:srgbClr val="0033CC"/>
                </a:solidFill>
              </a:rPr>
              <a:t>Interfaces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3925" y="6356350"/>
            <a:ext cx="6316663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Templ ref: PPT-ISO-colour.001   Doc Ref </a:t>
            </a:r>
            <a:r>
              <a:rPr lang="pt-BR" sz="10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no: 24/10/2016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1314" t="287" r="21215" b="13411"/>
          <a:stretch/>
        </p:blipFill>
        <p:spPr bwMode="auto">
          <a:xfrm>
            <a:off x="457200" y="1786597"/>
            <a:ext cx="7762875" cy="4339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Radar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5243" y="6245225"/>
            <a:ext cx="5739619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 24/10/2016</a:t>
            </a:r>
            <a:endParaRPr lang="en-US" dirty="0"/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68450"/>
            <a:ext cx="1277938" cy="4525963"/>
          </a:xfrm>
        </p:spPr>
      </p:pic>
      <p:sp>
        <p:nvSpPr>
          <p:cNvPr id="6" name="Text Placeholder 13"/>
          <p:cNvSpPr txBox="1">
            <a:spLocks/>
          </p:cNvSpPr>
          <p:nvPr/>
        </p:nvSpPr>
        <p:spPr bwMode="auto">
          <a:xfrm>
            <a:off x="2895600" y="1524001"/>
            <a:ext cx="5475288" cy="4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defRPr/>
            </a:pPr>
            <a:r>
              <a:rPr lang="en-ZA" altLang="en-US" sz="2400" kern="0" dirty="0" smtClean="0"/>
              <a:t>The radar rainfall estimates are provided on a grid having approximately 2x2 km resolution which is displayed over a background of SAFFG sub-basin boundaries.</a:t>
            </a:r>
          </a:p>
          <a:p>
            <a:pPr marL="0" indent="0" defTabSz="914400">
              <a:defRPr/>
            </a:pPr>
            <a:endParaRPr lang="en-ZA" altLang="en-US" sz="2400" kern="0" dirty="0" smtClean="0"/>
          </a:p>
          <a:p>
            <a:pPr marL="0" indent="0" defTabSz="914400">
              <a:defRPr/>
            </a:pPr>
            <a:r>
              <a:rPr lang="en-ZA" altLang="en-US" sz="2400" kern="0" dirty="0" smtClean="0"/>
              <a:t> The radar data products are updated every hour and reflect rainfall accumulations ending on the current navigation hour</a:t>
            </a:r>
          </a:p>
          <a:p>
            <a:pPr marL="0" indent="0" defTabSz="914400">
              <a:defRPr/>
            </a:pPr>
            <a:endParaRPr lang="en-ZA" altLang="en-US" sz="2800" kern="0" dirty="0" smtClean="0"/>
          </a:p>
          <a:p>
            <a:pPr marL="0" indent="0" defTabSz="914400">
              <a:buFontTx/>
              <a:buNone/>
              <a:defRPr/>
            </a:pPr>
            <a:endParaRPr lang="en-ZA" altLang="en-US" sz="1500" kern="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Satellite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0487" y="6245225"/>
            <a:ext cx="4712847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 24/10/2016</a:t>
            </a:r>
            <a:endParaRPr lang="en-US" dirty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7338" y="1196975"/>
            <a:ext cx="1073150" cy="5256213"/>
          </a:xfrm>
        </p:spPr>
      </p:pic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3581400" y="1371600"/>
            <a:ext cx="4267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defRPr/>
            </a:pPr>
            <a:r>
              <a:rPr lang="en-ZA" altLang="en-US" sz="1800" kern="0" smtClean="0"/>
              <a:t>From geostationary satellites using the Hydro-estimator algorithm. The satellite rainfall estimates are provided on a grid having approximately 4x4 km resolution which is displayed over a background of SAFFG sub-basin boundaries.</a:t>
            </a:r>
          </a:p>
          <a:p>
            <a:pPr marL="0" indent="0" defTabSz="914400">
              <a:defRPr/>
            </a:pPr>
            <a:endParaRPr lang="en-ZA" altLang="en-US" sz="1800" kern="0" dirty="0" smtClean="0"/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96975"/>
            <a:ext cx="4476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FFG &amp; SARFFG (Flash Flood Guidance &amp; South African Flash Flood Guidance System)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75582" y="6245225"/>
            <a:ext cx="5922498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 24/10/2016</a:t>
            </a:r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825" y="1914525"/>
            <a:ext cx="4273550" cy="37242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 rotWithShape="1">
          <a:blip r:embed="rId3"/>
          <a:srcRect r="271" b="4751"/>
          <a:stretch/>
        </p:blipFill>
        <p:spPr bwMode="auto">
          <a:xfrm>
            <a:off x="4625975" y="1914525"/>
            <a:ext cx="4060825" cy="3833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605</TotalTime>
  <Words>748</Words>
  <Application>Microsoft Office PowerPoint</Application>
  <PresentationFormat>On-screen Show (4:3)</PresentationFormat>
  <Paragraphs>97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MS PGothic</vt:lpstr>
      <vt:lpstr>Arial</vt:lpstr>
      <vt:lpstr>Calibri</vt:lpstr>
      <vt:lpstr>Template</vt:lpstr>
      <vt:lpstr>PowerPoint Presentation</vt:lpstr>
      <vt:lpstr>What is a flash flood </vt:lpstr>
      <vt:lpstr>Need for flash flood forecasting</vt:lpstr>
      <vt:lpstr>PowerPoint Presentation</vt:lpstr>
      <vt:lpstr>SARFFG</vt:lpstr>
      <vt:lpstr>SAFFG</vt:lpstr>
      <vt:lpstr>Radar</vt:lpstr>
      <vt:lpstr>Satellite</vt:lpstr>
      <vt:lpstr>FFG &amp; SARFFG (Flash Flood Guidance &amp; South African Flash Flood Guidance System)</vt:lpstr>
      <vt:lpstr>FFG  </vt:lpstr>
      <vt:lpstr>Baseline Threats</vt:lpstr>
      <vt:lpstr>IFFT</vt:lpstr>
      <vt:lpstr>PowerPoint Presentation</vt:lpstr>
      <vt:lpstr>PowerPoint Presentation</vt:lpstr>
      <vt:lpstr>PFFT</vt:lpstr>
      <vt:lpstr>PowerPoint Presentation</vt:lpstr>
      <vt:lpstr>Hourly Rainfall Data for Gauteng 12 January 2016</vt:lpstr>
      <vt:lpstr>06 FFG 2016/01/12 01hr</vt:lpstr>
      <vt:lpstr>06 FFG 2016/01/12 02hr</vt:lpstr>
      <vt:lpstr>06 FFG 2016/01/12 03hr</vt:lpstr>
      <vt:lpstr>06 FFG 2016/01/12 04hr</vt:lpstr>
      <vt:lpstr>06 PFFT 2016/01/12 04hr</vt:lpstr>
      <vt:lpstr>06 FFG 2016/01/12 05hr</vt:lpstr>
      <vt:lpstr>06 PFFT 2016/01/12 05hr</vt:lpstr>
      <vt:lpstr>06 FFG 2016/01/12 06hr</vt:lpstr>
      <vt:lpstr>06 PFFT 2016/01/12 06hr</vt:lpstr>
      <vt:lpstr>06 FFG 2016/01/12 07hr</vt:lpstr>
      <vt:lpstr>06 PFFT 2016/01/12 07hr</vt:lpstr>
      <vt:lpstr>Data used for verification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Arista</dc:creator>
  <cp:lastModifiedBy>dshift</cp:lastModifiedBy>
  <cp:revision>61</cp:revision>
  <dcterms:created xsi:type="dcterms:W3CDTF">2012-09-03T09:15:14Z</dcterms:created>
  <dcterms:modified xsi:type="dcterms:W3CDTF">2016-10-24T07:31:35Z</dcterms:modified>
</cp:coreProperties>
</file>